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2.jpg" ContentType="image/jpg"/>
  <Override PartName="/ppt/media/image13.jpg" ContentType="image/jpg"/>
  <Override PartName="/ppt/media/image18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1040" r:id="rId2"/>
    <p:sldId id="1045" r:id="rId3"/>
    <p:sldId id="1020" r:id="rId4"/>
    <p:sldId id="1025" r:id="rId5"/>
    <p:sldId id="1028" r:id="rId6"/>
    <p:sldId id="1026" r:id="rId7"/>
    <p:sldId id="256" r:id="rId8"/>
    <p:sldId id="258" r:id="rId9"/>
    <p:sldId id="1046" r:id="rId10"/>
    <p:sldId id="1044" r:id="rId11"/>
    <p:sldId id="1043" r:id="rId12"/>
    <p:sldId id="1042" r:id="rId13"/>
    <p:sldId id="269" r:id="rId14"/>
  </p:sldIdLst>
  <p:sldSz cx="9144000" cy="6858000" type="screen4x3"/>
  <p:notesSz cx="9144000" cy="6858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9CD18-56EB-4145-8F8A-87D8CCA12480}" type="datetimeFigureOut">
              <a:rPr lang="es-CL" smtClean="0"/>
              <a:t>15-06-2020</a:t>
            </a:fld>
            <a:endParaRPr lang="es-C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FDE48-EC3C-45E0-8856-855AB8AF06AE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105474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01713" y="1390650"/>
            <a:ext cx="5006975" cy="375443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9B7EE-76D2-2944-B0D0-47806156610F}" type="slidenum">
              <a:rPr lang="es-ES_tradnl" smtClean="0"/>
              <a:t>1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37467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505968"/>
            <a:ext cx="2118360" cy="54184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512445" cy="6858000"/>
          </a:xfrm>
          <a:custGeom>
            <a:avLst/>
            <a:gdLst/>
            <a:ahLst/>
            <a:cxnLst/>
            <a:rect l="l" t="t" r="r" b="b"/>
            <a:pathLst>
              <a:path w="512445" h="6858000">
                <a:moveTo>
                  <a:pt x="0" y="6858000"/>
                </a:moveTo>
                <a:lnTo>
                  <a:pt x="512064" y="6858000"/>
                </a:lnTo>
                <a:lnTo>
                  <a:pt x="5120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512445" cy="6858000"/>
          </a:xfrm>
          <a:custGeom>
            <a:avLst/>
            <a:gdLst/>
            <a:ahLst/>
            <a:cxnLst/>
            <a:rect l="l" t="t" r="r" b="b"/>
            <a:pathLst>
              <a:path w="512445" h="6858000">
                <a:moveTo>
                  <a:pt x="0" y="6858000"/>
                </a:moveTo>
                <a:lnTo>
                  <a:pt x="512064" y="6858000"/>
                </a:lnTo>
                <a:lnTo>
                  <a:pt x="5120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191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60B779A-B288-46C9-BB61-08F3FB4A31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9DA7F5E3-9B46-49A4-9AFB-F64F70AEF2D5}" type="datetimeFigureOut">
              <a:rPr lang="es-CL" smtClean="0"/>
              <a:t>15-06-2020</a:t>
            </a:fld>
            <a:endParaRPr lang="es-CL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62D0F20-C5A0-4C1C-8621-D0743FB7D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D71387-92FE-4BAB-9648-F39DEF448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4490488F-AF2E-4E8C-AB41-C821D66486D4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653649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0526" y="2636596"/>
            <a:ext cx="7222947" cy="941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7A73C40-2FEF-43D8-BB9A-3C26252CE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12" y="857253"/>
            <a:ext cx="796547" cy="74969"/>
          </a:xfrm>
          <a:prstGeom prst="rect">
            <a:avLst/>
          </a:prstGeom>
        </p:spPr>
      </p:pic>
      <p:pic>
        <p:nvPicPr>
          <p:cNvPr id="3074" name="Picture 2" descr="Resultado de imagen para tramas geometricas png">
            <a:extLst>
              <a:ext uri="{FF2B5EF4-FFF2-40B4-BE49-F238E27FC236}">
                <a16:creationId xmlns:a16="http://schemas.microsoft.com/office/drawing/2014/main" id="{03F156B5-36BE-4DB2-870D-0494FC145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3"/>
          <a:stretch/>
        </p:blipFill>
        <p:spPr bwMode="auto">
          <a:xfrm flipH="1">
            <a:off x="4572006" y="857255"/>
            <a:ext cx="4114799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3C3EAE7-7A74-4724-B213-F5B3C3DCB786}"/>
              </a:ext>
            </a:extLst>
          </p:cNvPr>
          <p:cNvSpPr/>
          <p:nvPr/>
        </p:nvSpPr>
        <p:spPr>
          <a:xfrm>
            <a:off x="4724398" y="2752043"/>
            <a:ext cx="3962401" cy="10156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es-CL" sz="162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CL" sz="216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CL" sz="3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Turismo Gastronómico En la Región de Ñuble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:a16="http://schemas.microsoft.com/office/drawing/2014/main" id="{997D6CC3-089D-432B-B14D-3CE0D4034B77}"/>
              </a:ext>
            </a:extLst>
          </p:cNvPr>
          <p:cNvSpPr txBox="1">
            <a:spLocks/>
          </p:cNvSpPr>
          <p:nvPr/>
        </p:nvSpPr>
        <p:spPr>
          <a:xfrm>
            <a:off x="457201" y="1970231"/>
            <a:ext cx="4114800" cy="1563624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713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CL" sz="288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SERNATUR </a:t>
            </a:r>
          </a:p>
          <a:p>
            <a:pPr algn="ctr">
              <a:lnSpc>
                <a:spcPct val="100000"/>
              </a:lnSpc>
            </a:pPr>
            <a:r>
              <a:rPr lang="es-CL" sz="288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Región de Ñuble</a:t>
            </a:r>
          </a:p>
          <a:p>
            <a:pPr algn="ctr">
              <a:lnSpc>
                <a:spcPct val="100000"/>
              </a:lnSpc>
            </a:pPr>
            <a:endParaRPr lang="es-CL" sz="162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endParaRPr lang="es-CL" sz="162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endParaRPr lang="es-CL" sz="162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endParaRPr lang="es-CL" sz="162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CL" sz="162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s-CL" sz="144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CL" sz="144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SERNATUR</a:t>
            </a:r>
          </a:p>
          <a:p>
            <a:pPr algn="ctr">
              <a:lnSpc>
                <a:spcPct val="100000"/>
              </a:lnSpc>
            </a:pPr>
            <a:r>
              <a:rPr lang="es-CL" sz="144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Dirección Regional del Ñuble</a:t>
            </a:r>
            <a:endParaRPr lang="es-CL" sz="9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23DA1DB-73AF-42B6-9F97-4A11A1F17065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83"/>
          <a:stretch/>
        </p:blipFill>
        <p:spPr bwMode="auto">
          <a:xfrm>
            <a:off x="2023501" y="5053628"/>
            <a:ext cx="982202" cy="8726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433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a en L 5">
            <a:extLst>
              <a:ext uri="{FF2B5EF4-FFF2-40B4-BE49-F238E27FC236}">
                <a16:creationId xmlns:a16="http://schemas.microsoft.com/office/drawing/2014/main" id="{0CBCCD5E-06FB-42E5-B6EB-CB30641063C9}"/>
              </a:ext>
            </a:extLst>
          </p:cNvPr>
          <p:cNvSpPr/>
          <p:nvPr/>
        </p:nvSpPr>
        <p:spPr>
          <a:xfrm rot="13500000">
            <a:off x="137658" y="1341141"/>
            <a:ext cx="661993" cy="663560"/>
          </a:xfrm>
          <a:prstGeom prst="corner">
            <a:avLst/>
          </a:prstGeom>
          <a:solidFill>
            <a:srgbClr val="0070C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reflection stA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s-ES_tradnl" sz="1350" dirty="0">
              <a:solidFill>
                <a:prstClr val="white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2C34940-7956-4108-BE51-ED1306542849}"/>
              </a:ext>
            </a:extLst>
          </p:cNvPr>
          <p:cNvSpPr txBox="1"/>
          <p:nvPr/>
        </p:nvSpPr>
        <p:spPr>
          <a:xfrm>
            <a:off x="937309" y="1328426"/>
            <a:ext cx="64254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300" dirty="0">
                <a:solidFill>
                  <a:srgbClr val="0070C0"/>
                </a:solidFill>
                <a:latin typeface="BRUSHSTRIKE" panose="02000506020000020003" pitchFamily="2" charset="0"/>
              </a:rPr>
              <a:t>Protocolos Sector Turismo</a:t>
            </a:r>
            <a:endParaRPr lang="es-CL" sz="3300" dirty="0">
              <a:solidFill>
                <a:srgbClr val="0070C0"/>
              </a:solidFill>
              <a:latin typeface="BRUSHSTRIKE" panose="02000506020000020003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C0F398-437D-4FBA-93B2-D550BE9DC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082" y="857250"/>
            <a:ext cx="971550" cy="9144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97E35FBB-95F7-40C3-82A4-149F19DAC2A4}"/>
              </a:ext>
            </a:extLst>
          </p:cNvPr>
          <p:cNvSpPr/>
          <p:nvPr/>
        </p:nvSpPr>
        <p:spPr>
          <a:xfrm>
            <a:off x="245358" y="2315768"/>
            <a:ext cx="487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ES" sz="1600" dirty="0"/>
              <a:t>Los protocolo tienen por objeto dar a conocer recomendaciones a implementar en los prestadores de Servicios Turísticos para la prevención y manejo del contagio del COVID 19, tanto de los trabajadores como de los turistas que visitan Chile, </a:t>
            </a:r>
            <a:endParaRPr lang="es-CL" sz="16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4C84236-212F-459F-AC2B-4358A2B901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67" t="16730" r="35000" b="6726"/>
          <a:stretch/>
        </p:blipFill>
        <p:spPr>
          <a:xfrm>
            <a:off x="5334000" y="2457450"/>
            <a:ext cx="36576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844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a en L 5">
            <a:extLst>
              <a:ext uri="{FF2B5EF4-FFF2-40B4-BE49-F238E27FC236}">
                <a16:creationId xmlns:a16="http://schemas.microsoft.com/office/drawing/2014/main" id="{4B12ACB2-FB22-422A-939F-7DB19712DBDE}"/>
              </a:ext>
            </a:extLst>
          </p:cNvPr>
          <p:cNvSpPr/>
          <p:nvPr/>
        </p:nvSpPr>
        <p:spPr>
          <a:xfrm rot="13500000">
            <a:off x="137658" y="1341141"/>
            <a:ext cx="661993" cy="663560"/>
          </a:xfrm>
          <a:prstGeom prst="corner">
            <a:avLst/>
          </a:prstGeom>
          <a:solidFill>
            <a:srgbClr val="0070C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reflection stA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s-ES_tradnl" sz="1350" dirty="0">
              <a:solidFill>
                <a:prstClr val="white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94B6E03-0244-409A-9685-5D04B97C169C}"/>
              </a:ext>
            </a:extLst>
          </p:cNvPr>
          <p:cNvSpPr txBox="1"/>
          <p:nvPr/>
        </p:nvSpPr>
        <p:spPr>
          <a:xfrm>
            <a:off x="1027571" y="1033578"/>
            <a:ext cx="64254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300" dirty="0">
                <a:solidFill>
                  <a:srgbClr val="0070C0"/>
                </a:solidFill>
                <a:latin typeface="BRUSHSTRIKE" panose="02000506020000020003" pitchFamily="2" charset="0"/>
              </a:rPr>
              <a:t>Protocolos Sector Turismo</a:t>
            </a:r>
            <a:endParaRPr lang="es-CL" sz="3300" dirty="0">
              <a:solidFill>
                <a:srgbClr val="0070C0"/>
              </a:solidFill>
              <a:latin typeface="BRUSHSTRIKE" panose="02000506020000020003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8C305C2-0B06-4C9E-BC14-381374107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082" y="857250"/>
            <a:ext cx="971550" cy="9144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E1CA59F-332D-4A2F-947F-88A0F4114934}"/>
              </a:ext>
            </a:extLst>
          </p:cNvPr>
          <p:cNvSpPr/>
          <p:nvPr/>
        </p:nvSpPr>
        <p:spPr>
          <a:xfrm>
            <a:off x="1027571" y="1608892"/>
            <a:ext cx="3305341" cy="45857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s-CL" sz="2160" b="1" dirty="0">
                <a:solidFill>
                  <a:schemeClr val="bg1"/>
                </a:solidFill>
              </a:rPr>
              <a:t>Restaurantes  </a:t>
            </a:r>
            <a:endParaRPr lang="es-CL" sz="2100" b="1" dirty="0">
              <a:solidFill>
                <a:schemeClr val="bg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0273ABC-273C-4542-ACCC-F07B68CEF993}"/>
              </a:ext>
            </a:extLst>
          </p:cNvPr>
          <p:cNvSpPr/>
          <p:nvPr/>
        </p:nvSpPr>
        <p:spPr>
          <a:xfrm>
            <a:off x="304800" y="2408102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- Establecer las medidas preventivas a realizar en restaurantes, cafés, y otros establecimientos análogos para disminuir el riesgo de contagio de COVID-19.</a:t>
            </a:r>
            <a:br>
              <a:rPr lang="es-ES" dirty="0"/>
            </a:br>
            <a:br>
              <a:rPr lang="es-ES" dirty="0"/>
            </a:br>
            <a:r>
              <a:rPr lang="es-ES" dirty="0"/>
              <a:t>- Establecer los lineamientos de actuación frente a un posible caso de COVID-19 en el lugar de trabajo.</a:t>
            </a:r>
            <a:endParaRPr lang="es-CL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CD71854-62EB-4630-BC6A-96F175AD9E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3" t="16731" r="35000" b="5185"/>
          <a:stretch/>
        </p:blipFill>
        <p:spPr>
          <a:xfrm>
            <a:off x="4850461" y="2408102"/>
            <a:ext cx="3988739" cy="359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657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en L 10">
            <a:extLst>
              <a:ext uri="{FF2B5EF4-FFF2-40B4-BE49-F238E27FC236}">
                <a16:creationId xmlns:a16="http://schemas.microsoft.com/office/drawing/2014/main" id="{1EC185BD-D57F-4942-8571-0547C3E1E6B8}"/>
              </a:ext>
            </a:extLst>
          </p:cNvPr>
          <p:cNvSpPr/>
          <p:nvPr/>
        </p:nvSpPr>
        <p:spPr>
          <a:xfrm rot="13500000">
            <a:off x="137658" y="1341141"/>
            <a:ext cx="661993" cy="663560"/>
          </a:xfrm>
          <a:prstGeom prst="corner">
            <a:avLst/>
          </a:prstGeom>
          <a:solidFill>
            <a:srgbClr val="0070C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reflection stA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s-ES_tradnl" sz="1350" dirty="0">
              <a:solidFill>
                <a:prstClr val="white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0FAE741-36C2-4A96-AD25-44E3738F8C88}"/>
              </a:ext>
            </a:extLst>
          </p:cNvPr>
          <p:cNvSpPr txBox="1"/>
          <p:nvPr/>
        </p:nvSpPr>
        <p:spPr>
          <a:xfrm>
            <a:off x="1027571" y="1033578"/>
            <a:ext cx="64254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300" dirty="0">
                <a:solidFill>
                  <a:srgbClr val="0070C0"/>
                </a:solidFill>
                <a:latin typeface="BRUSHSTRIKE" panose="02000506020000020003" pitchFamily="2" charset="0"/>
              </a:rPr>
              <a:t>TURISMO EN </a:t>
            </a:r>
            <a:r>
              <a:rPr lang="es-ES" sz="3300" dirty="0">
                <a:solidFill>
                  <a:srgbClr val="0070C0"/>
                </a:solidFill>
                <a:latin typeface="BRUSHSTRIKE" panose="02000506020000020003"/>
              </a:rPr>
              <a:t>LA REGIÓN DE ÑUBLE en ERA COVID19</a:t>
            </a:r>
            <a:endParaRPr lang="es-CL" sz="3300" dirty="0">
              <a:solidFill>
                <a:srgbClr val="0070C0"/>
              </a:solidFill>
              <a:latin typeface="BRUSHSTRIKE" panose="02000506020000020003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69FA7F2-65EF-4F1F-83A4-D73011936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082" y="857250"/>
            <a:ext cx="971550" cy="91440"/>
          </a:xfrm>
          <a:prstGeom prst="rect">
            <a:avLst/>
          </a:prstGeom>
        </p:spPr>
      </p:pic>
      <p:pic>
        <p:nvPicPr>
          <p:cNvPr id="4" name="Imagen 3" descr="Captura de pantalla de un celular con letras&#10;&#10;Descripción generada automáticamente">
            <a:extLst>
              <a:ext uri="{FF2B5EF4-FFF2-40B4-BE49-F238E27FC236}">
                <a16:creationId xmlns:a16="http://schemas.microsoft.com/office/drawing/2014/main" id="{AE6C4B13-2BD4-440F-A913-53B63AC23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354" y="2226462"/>
            <a:ext cx="4625291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87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800600" y="2501581"/>
            <a:ext cx="3869436" cy="1854835"/>
          </a:xfrm>
          <a:custGeom>
            <a:avLst/>
            <a:gdLst/>
            <a:ahLst/>
            <a:cxnLst/>
            <a:rect l="l" t="t" r="r" b="b"/>
            <a:pathLst>
              <a:path w="338454" h="1854835">
                <a:moveTo>
                  <a:pt x="0" y="1854708"/>
                </a:moveTo>
                <a:lnTo>
                  <a:pt x="338327" y="1854708"/>
                </a:lnTo>
                <a:lnTo>
                  <a:pt x="338327" y="0"/>
                </a:lnTo>
                <a:lnTo>
                  <a:pt x="0" y="0"/>
                </a:lnTo>
                <a:lnTo>
                  <a:pt x="0" y="1854708"/>
                </a:lnTo>
                <a:close/>
              </a:path>
            </a:pathLst>
          </a:custGeom>
          <a:solidFill>
            <a:srgbClr val="EB0028">
              <a:alpha val="45097"/>
            </a:srgbClr>
          </a:solidFill>
        </p:spPr>
        <p:txBody>
          <a:bodyPr wrap="square" lIns="0" tIns="0" rIns="0" bIns="0" rtlCol="0"/>
          <a:lstStyle/>
          <a:p>
            <a:endParaRPr lang="es-CL" sz="4000" b="1" dirty="0">
              <a:solidFill>
                <a:schemeClr val="bg1"/>
              </a:solidFill>
            </a:endParaRPr>
          </a:p>
          <a:p>
            <a:r>
              <a:rPr lang="es-CL" sz="4000" b="1" dirty="0">
                <a:solidFill>
                  <a:schemeClr val="bg1"/>
                </a:solidFill>
              </a:rPr>
              <a:t>GRACIAS</a:t>
            </a:r>
            <a:endParaRPr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tabla, edificio, comida, alimentos&#10;&#10;Descripción generada automáticamente">
            <a:extLst>
              <a:ext uri="{FF2B5EF4-FFF2-40B4-BE49-F238E27FC236}">
                <a16:creationId xmlns:a16="http://schemas.microsoft.com/office/drawing/2014/main" id="{5E8604CD-BDD9-4575-8AC2-F024DECB1B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657" y="5397708"/>
            <a:ext cx="3042368" cy="1384092"/>
          </a:xfrm>
          <a:prstGeom prst="rect">
            <a:avLst/>
          </a:prstGeom>
        </p:spPr>
      </p:pic>
      <p:pic>
        <p:nvPicPr>
          <p:cNvPr id="9" name="Imagen 8" descr="Imagen que contiene tabla, persona, comida, hombre&#10;&#10;Descripción generada automáticamente">
            <a:extLst>
              <a:ext uri="{FF2B5EF4-FFF2-40B4-BE49-F238E27FC236}">
                <a16:creationId xmlns:a16="http://schemas.microsoft.com/office/drawing/2014/main" id="{010A0863-2875-48FA-9891-BDE2F6F48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3" y="4442236"/>
            <a:ext cx="3640753" cy="2427168"/>
          </a:xfrm>
          <a:prstGeom prst="rect">
            <a:avLst/>
          </a:prstGeom>
        </p:spPr>
      </p:pic>
      <p:sp>
        <p:nvSpPr>
          <p:cNvPr id="10" name="Forma en L 9">
            <a:extLst>
              <a:ext uri="{FF2B5EF4-FFF2-40B4-BE49-F238E27FC236}">
                <a16:creationId xmlns:a16="http://schemas.microsoft.com/office/drawing/2014/main" id="{6F62DB73-F701-4FB5-8A07-1E6F4C784701}"/>
              </a:ext>
            </a:extLst>
          </p:cNvPr>
          <p:cNvSpPr/>
          <p:nvPr/>
        </p:nvSpPr>
        <p:spPr>
          <a:xfrm rot="13500000">
            <a:off x="68961" y="494967"/>
            <a:ext cx="661993" cy="663560"/>
          </a:xfrm>
          <a:prstGeom prst="corner">
            <a:avLst/>
          </a:prstGeom>
          <a:solidFill>
            <a:srgbClr val="0070C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reflection stA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s-ES_tradnl" sz="1350" dirty="0">
              <a:solidFill>
                <a:prstClr val="white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73DF341-CD65-47BC-93CE-9A6573203EEF}"/>
              </a:ext>
            </a:extLst>
          </p:cNvPr>
          <p:cNvSpPr txBox="1"/>
          <p:nvPr/>
        </p:nvSpPr>
        <p:spPr>
          <a:xfrm>
            <a:off x="868612" y="352036"/>
            <a:ext cx="64254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300" dirty="0">
                <a:solidFill>
                  <a:srgbClr val="0070C0"/>
                </a:solidFill>
                <a:latin typeface="BRUSHSTRIKE" panose="02000506020000020003" pitchFamily="2" charset="0"/>
              </a:rPr>
              <a:t>TURISMO GASTRONÓMICO EN </a:t>
            </a:r>
            <a:r>
              <a:rPr lang="es-ES" sz="3300" dirty="0">
                <a:solidFill>
                  <a:srgbClr val="0070C0"/>
                </a:solidFill>
                <a:latin typeface="BRUSHSTRIKE" panose="02000506020000020003"/>
              </a:rPr>
              <a:t>LA REGIÓN DE ÑUBLE</a:t>
            </a:r>
            <a:endParaRPr lang="es-CL" sz="3300" dirty="0">
              <a:solidFill>
                <a:srgbClr val="0070C0"/>
              </a:solidFill>
              <a:latin typeface="BRUSHSTRIKE" panose="02000506020000020003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74646BC-E2F7-4713-A68A-06EE20C8F1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576" y="104634"/>
            <a:ext cx="971550" cy="91440"/>
          </a:xfrm>
          <a:prstGeom prst="rect">
            <a:avLst/>
          </a:prstGeom>
        </p:spPr>
      </p:pic>
      <p:pic>
        <p:nvPicPr>
          <p:cNvPr id="14" name="Imagen 13" descr="Un plato con comida y vino en una copa&#10;&#10;Descripción generada automáticamente">
            <a:extLst>
              <a:ext uri="{FF2B5EF4-FFF2-40B4-BE49-F238E27FC236}">
                <a16:creationId xmlns:a16="http://schemas.microsoft.com/office/drawing/2014/main" id="{32F7F5FC-9A89-401A-BF18-51288E0721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5" y="1757071"/>
            <a:ext cx="3647441" cy="2594809"/>
          </a:xfrm>
          <a:prstGeom prst="rect">
            <a:avLst/>
          </a:prstGeom>
        </p:spPr>
      </p:pic>
      <p:pic>
        <p:nvPicPr>
          <p:cNvPr id="16" name="Imagen 15" descr="Comida de colores encima de mesa&#10;&#10;Descripción generada automáticamente">
            <a:extLst>
              <a:ext uri="{FF2B5EF4-FFF2-40B4-BE49-F238E27FC236}">
                <a16:creationId xmlns:a16="http://schemas.microsoft.com/office/drawing/2014/main" id="{1654CFCC-6FCA-436A-85A4-8D6D4E99F5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963" y="1757071"/>
            <a:ext cx="3062062" cy="3576929"/>
          </a:xfrm>
          <a:prstGeom prst="rect">
            <a:avLst/>
          </a:prstGeom>
        </p:spPr>
      </p:pic>
      <p:pic>
        <p:nvPicPr>
          <p:cNvPr id="18" name="Imagen 17" descr="Imagen que contiene exterior, pasto, sostener, rojo&#10;&#10;Descripción generada automáticamente">
            <a:extLst>
              <a:ext uri="{FF2B5EF4-FFF2-40B4-BE49-F238E27FC236}">
                <a16:creationId xmlns:a16="http://schemas.microsoft.com/office/drawing/2014/main" id="{CFEE58A9-1F0D-4044-984C-8AB5D5BF271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r="45833"/>
          <a:stretch/>
        </p:blipFill>
        <p:spPr>
          <a:xfrm>
            <a:off x="6964982" y="1769102"/>
            <a:ext cx="2179018" cy="508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11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D1F6D29C-FB99-4F69-A05E-DF39387751C9}"/>
              </a:ext>
            </a:extLst>
          </p:cNvPr>
          <p:cNvSpPr/>
          <p:nvPr/>
        </p:nvSpPr>
        <p:spPr>
          <a:xfrm>
            <a:off x="1104354" y="2141575"/>
            <a:ext cx="3305341" cy="45857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s-CL" sz="2160" b="1" dirty="0">
                <a:solidFill>
                  <a:schemeClr val="bg1"/>
                </a:solidFill>
              </a:rPr>
              <a:t>CONTEXTO</a:t>
            </a:r>
            <a:endParaRPr lang="es-CL" sz="2100" b="1" dirty="0">
              <a:solidFill>
                <a:schemeClr val="bg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3B22D58-5364-457F-8608-9A96B33B8E33}"/>
              </a:ext>
            </a:extLst>
          </p:cNvPr>
          <p:cNvSpPr/>
          <p:nvPr/>
        </p:nvSpPr>
        <p:spPr>
          <a:xfrm>
            <a:off x="950476" y="2824306"/>
            <a:ext cx="6918437" cy="208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2" indent="-257172" algn="just">
              <a:buFont typeface="Wingdings" panose="05000000000000000000" pitchFamily="2" charset="2"/>
              <a:buChar char="ü"/>
            </a:pPr>
            <a:r>
              <a:rPr lang="es-CL" sz="1600" b="1" dirty="0"/>
              <a:t>Importancia del Rubro: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400" b="0" dirty="0"/>
              <a:t>Consumir tradición y ser partícipes de la cultura gastronómica local es una parte esencial de la experiencia turística.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400" b="0" dirty="0"/>
              <a:t>El 27,9 % de las empresas Turísticas registradas en Ñuble se vinculan a la gastronomía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400" b="0" dirty="0"/>
              <a:t>Un 15% de ellos se encuentran operativos</a:t>
            </a:r>
          </a:p>
          <a:p>
            <a:pPr algn="just"/>
            <a:endParaRPr lang="es-ES" sz="1350" dirty="0"/>
          </a:p>
          <a:p>
            <a:pPr marL="257172" indent="-257172" algn="just">
              <a:buFont typeface="Wingdings" panose="05000000000000000000" pitchFamily="2" charset="2"/>
              <a:buChar char="ü"/>
            </a:pPr>
            <a:r>
              <a:rPr lang="es-CL" sz="1600" b="1" dirty="0"/>
              <a:t>Covid 19: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400" dirty="0"/>
              <a:t>La COVID-19 está cambiando dramáticamente las necesidades, motivaciones y condiciones del Turismo. </a:t>
            </a:r>
          </a:p>
        </p:txBody>
      </p:sp>
      <p:sp>
        <p:nvSpPr>
          <p:cNvPr id="11" name="Forma en L 10">
            <a:extLst>
              <a:ext uri="{FF2B5EF4-FFF2-40B4-BE49-F238E27FC236}">
                <a16:creationId xmlns:a16="http://schemas.microsoft.com/office/drawing/2014/main" id="{1EC185BD-D57F-4942-8571-0547C3E1E6B8}"/>
              </a:ext>
            </a:extLst>
          </p:cNvPr>
          <p:cNvSpPr/>
          <p:nvPr/>
        </p:nvSpPr>
        <p:spPr>
          <a:xfrm rot="13500000">
            <a:off x="137658" y="1341141"/>
            <a:ext cx="661993" cy="663560"/>
          </a:xfrm>
          <a:prstGeom prst="corner">
            <a:avLst/>
          </a:prstGeom>
          <a:solidFill>
            <a:srgbClr val="0070C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reflection stA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s-ES_tradnl" sz="1350" dirty="0">
              <a:solidFill>
                <a:prstClr val="white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0FAE741-36C2-4A96-AD25-44E3738F8C88}"/>
              </a:ext>
            </a:extLst>
          </p:cNvPr>
          <p:cNvSpPr txBox="1"/>
          <p:nvPr/>
        </p:nvSpPr>
        <p:spPr>
          <a:xfrm>
            <a:off x="1027571" y="1033578"/>
            <a:ext cx="64254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300" dirty="0">
                <a:solidFill>
                  <a:srgbClr val="0070C0"/>
                </a:solidFill>
                <a:latin typeface="BRUSHSTRIKE" panose="02000506020000020003" pitchFamily="2" charset="0"/>
              </a:rPr>
              <a:t>TURISMO GASTRONÓMICO EN </a:t>
            </a:r>
            <a:r>
              <a:rPr lang="es-ES" sz="3300" dirty="0">
                <a:solidFill>
                  <a:srgbClr val="0070C0"/>
                </a:solidFill>
                <a:latin typeface="BRUSHSTRIKE" panose="02000506020000020003"/>
              </a:rPr>
              <a:t>LA REGIÓN DE ÑUBLE</a:t>
            </a:r>
            <a:endParaRPr lang="es-CL" sz="3300" dirty="0">
              <a:solidFill>
                <a:srgbClr val="0070C0"/>
              </a:solidFill>
              <a:latin typeface="BRUSHSTRIKE" panose="02000506020000020003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69FA7F2-65EF-4F1F-83A4-D73011936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082" y="857250"/>
            <a:ext cx="971550" cy="9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12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ía de la Cocina Chilena: Cuidemos el patrimonio de la Región de ...">
            <a:extLst>
              <a:ext uri="{FF2B5EF4-FFF2-40B4-BE49-F238E27FC236}">
                <a16:creationId xmlns:a16="http://schemas.microsoft.com/office/drawing/2014/main" id="{71D136FA-8B3E-4029-89DF-27E1329CC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-34133"/>
            <a:ext cx="9144000" cy="689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/>
          <p:nvPr/>
        </p:nvSpPr>
        <p:spPr>
          <a:xfrm>
            <a:off x="164592" y="0"/>
            <a:ext cx="3502660" cy="6858000"/>
          </a:xfrm>
          <a:custGeom>
            <a:avLst/>
            <a:gdLst/>
            <a:ahLst/>
            <a:cxnLst/>
            <a:rect l="l" t="t" r="r" b="b"/>
            <a:pathLst>
              <a:path w="3502660" h="6858000">
                <a:moveTo>
                  <a:pt x="0" y="6858000"/>
                </a:moveTo>
                <a:lnTo>
                  <a:pt x="3502152" y="6858000"/>
                </a:lnTo>
                <a:lnTo>
                  <a:pt x="35021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70C0">
              <a:alpha val="4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-1"/>
            <a:ext cx="3377565" cy="6892133"/>
          </a:xfrm>
          <a:custGeom>
            <a:avLst/>
            <a:gdLst/>
            <a:ahLst/>
            <a:cxnLst/>
            <a:rect l="l" t="t" r="r" b="b"/>
            <a:pathLst>
              <a:path w="3377565" h="6826250">
                <a:moveTo>
                  <a:pt x="0" y="6825994"/>
                </a:moveTo>
                <a:lnTo>
                  <a:pt x="3377184" y="6825994"/>
                </a:lnTo>
                <a:lnTo>
                  <a:pt x="3377184" y="0"/>
                </a:lnTo>
                <a:lnTo>
                  <a:pt x="0" y="0"/>
                </a:lnTo>
                <a:lnTo>
                  <a:pt x="0" y="6825994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5033" y="1969135"/>
            <a:ext cx="2656840" cy="17985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2900" b="1" i="1" spc="-10" dirty="0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r>
              <a:rPr lang="es-CL" sz="2900" b="1" i="1" spc="-10" dirty="0">
                <a:solidFill>
                  <a:srgbClr val="FFFFFF"/>
                </a:solidFill>
                <a:latin typeface="Calibri"/>
                <a:cs typeface="Calibri"/>
              </a:rPr>
              <a:t>Comité de T</a:t>
            </a:r>
            <a:r>
              <a:rPr sz="2900" b="1" i="1" dirty="0" err="1">
                <a:solidFill>
                  <a:srgbClr val="FFFFFF"/>
                </a:solidFill>
                <a:latin typeface="Calibri"/>
                <a:cs typeface="Calibri"/>
              </a:rPr>
              <a:t>urismo</a:t>
            </a:r>
            <a:r>
              <a:rPr sz="2900" b="1" i="1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lang="es-CL" sz="2900" b="1" i="1" spc="-1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900" b="1" i="1" spc="-10" dirty="0" err="1">
                <a:solidFill>
                  <a:srgbClr val="FFFFFF"/>
                </a:solidFill>
                <a:latin typeface="Calibri"/>
                <a:cs typeface="Calibri"/>
              </a:rPr>
              <a:t>astronómico</a:t>
            </a:r>
            <a:r>
              <a:rPr sz="2900" b="1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i="1" spc="-5" dirty="0" err="1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2900" b="1" i="1" spc="-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lang="es-CL" sz="2900" b="1" i="1" spc="-5" dirty="0">
                <a:solidFill>
                  <a:srgbClr val="FFFFFF"/>
                </a:solidFill>
                <a:latin typeface="Calibri"/>
                <a:cs typeface="Calibri"/>
              </a:rPr>
              <a:t>Ñuble</a:t>
            </a:r>
            <a:r>
              <a:rPr sz="2900" b="1" i="1" spc="-5" dirty="0">
                <a:solidFill>
                  <a:srgbClr val="FFFFFF"/>
                </a:solidFill>
                <a:latin typeface="Calibri"/>
                <a:cs typeface="Calibri"/>
              </a:rPr>
              <a:t>”</a:t>
            </a:r>
            <a:endParaRPr sz="29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817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3B22D58-5364-457F-8608-9A96B33B8E33}"/>
              </a:ext>
            </a:extLst>
          </p:cNvPr>
          <p:cNvSpPr/>
          <p:nvPr/>
        </p:nvSpPr>
        <p:spPr>
          <a:xfrm>
            <a:off x="768248" y="2870114"/>
            <a:ext cx="69184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L" sz="1600" dirty="0"/>
              <a:t>El </a:t>
            </a:r>
            <a:r>
              <a:rPr lang="es-CL" sz="1600" b="1" dirty="0"/>
              <a:t>Comité de Turismo Gastronómico de la Región de Ñuble </a:t>
            </a:r>
            <a:r>
              <a:rPr lang="es-CL" sz="1600" dirty="0"/>
              <a:t>se conforma para generar</a:t>
            </a:r>
            <a:r>
              <a:rPr lang="es-ES" sz="1600" b="0" dirty="0"/>
              <a:t> sinergias, articular a los diversos actores </a:t>
            </a:r>
            <a:r>
              <a:rPr lang="es-CL" sz="1600" dirty="0"/>
              <a:t>público privados </a:t>
            </a:r>
            <a:r>
              <a:rPr lang="es-ES" sz="1600" b="0" dirty="0"/>
              <a:t>vinculados al turismo gastronómico y coordinar con los municipios y servicios Públicos acciones para impulsar el desarrollo del rubro y contribuir a la recuperación del turismo en Ñuble.</a:t>
            </a:r>
            <a:endParaRPr lang="es-CL" sz="1600" dirty="0"/>
          </a:p>
          <a:p>
            <a:pPr marL="342900" indent="-342900" algn="just">
              <a:buFont typeface="+mj-lt"/>
              <a:buAutoNum type="alphaLcParenR"/>
            </a:pPr>
            <a:r>
              <a:rPr lang="es-CL" sz="1600" dirty="0"/>
              <a:t>Levantar una Estrategia y un Plan de trabajo consensuado para el rubro.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es-CL" sz="1600" dirty="0"/>
              <a:t>Participar de instancias Público Privadas de Turismo </a:t>
            </a:r>
            <a:r>
              <a:rPr lang="es-ES" sz="1600" dirty="0"/>
              <a:t>de la Región de Ñuble llevando la mirada, desafíos, propuestas e inquietudes del rubro.</a:t>
            </a:r>
            <a:endParaRPr lang="es-CL" sz="1600" dirty="0"/>
          </a:p>
          <a:p>
            <a:pPr marL="342900" indent="-342900" algn="just">
              <a:buFont typeface="+mj-lt"/>
              <a:buAutoNum type="alphaLcParenR"/>
            </a:pPr>
            <a:r>
              <a:rPr lang="es-ES" sz="1600" dirty="0"/>
              <a:t>Participar de la </a:t>
            </a:r>
            <a:r>
              <a:rPr lang="es-ES" sz="1600" dirty="0" err="1"/>
              <a:t>co-construcción</a:t>
            </a:r>
            <a:r>
              <a:rPr lang="es-ES" sz="1600" dirty="0"/>
              <a:t> de un Plan de Recuperación del Turismo de la Región de Ñuble.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es-ES" sz="1600" dirty="0"/>
              <a:t>Levantar y/o participar de iniciativas que contribuyan al desarrollo del rubro en Ñuble.</a:t>
            </a:r>
          </a:p>
        </p:txBody>
      </p:sp>
      <p:sp>
        <p:nvSpPr>
          <p:cNvPr id="11" name="Forma en L 10">
            <a:extLst>
              <a:ext uri="{FF2B5EF4-FFF2-40B4-BE49-F238E27FC236}">
                <a16:creationId xmlns:a16="http://schemas.microsoft.com/office/drawing/2014/main" id="{1EC185BD-D57F-4942-8571-0547C3E1E6B8}"/>
              </a:ext>
            </a:extLst>
          </p:cNvPr>
          <p:cNvSpPr/>
          <p:nvPr/>
        </p:nvSpPr>
        <p:spPr>
          <a:xfrm rot="13500000">
            <a:off x="137658" y="1341141"/>
            <a:ext cx="661993" cy="663560"/>
          </a:xfrm>
          <a:prstGeom prst="corner">
            <a:avLst/>
          </a:prstGeom>
          <a:solidFill>
            <a:srgbClr val="0070C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reflection stA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s-ES_tradnl" sz="1350" dirty="0">
              <a:solidFill>
                <a:prstClr val="white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0FAE741-36C2-4A96-AD25-44E3738F8C88}"/>
              </a:ext>
            </a:extLst>
          </p:cNvPr>
          <p:cNvSpPr txBox="1"/>
          <p:nvPr/>
        </p:nvSpPr>
        <p:spPr>
          <a:xfrm>
            <a:off x="1027571" y="1033578"/>
            <a:ext cx="64254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300" dirty="0">
                <a:solidFill>
                  <a:srgbClr val="0070C0"/>
                </a:solidFill>
                <a:latin typeface="BRUSHSTRIKE" panose="02000506020000020003" pitchFamily="2" charset="0"/>
              </a:rPr>
              <a:t>TURISMO GASTRONÓMICO EN </a:t>
            </a:r>
            <a:r>
              <a:rPr lang="es-ES" sz="3300" dirty="0">
                <a:solidFill>
                  <a:srgbClr val="0070C0"/>
                </a:solidFill>
                <a:latin typeface="BRUSHSTRIKE" panose="02000506020000020003"/>
              </a:rPr>
              <a:t>LA REGIÓN DE ÑUBLE</a:t>
            </a:r>
            <a:endParaRPr lang="es-CL" sz="3300" dirty="0">
              <a:solidFill>
                <a:srgbClr val="0070C0"/>
              </a:solidFill>
              <a:latin typeface="BRUSHSTRIKE" panose="02000506020000020003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69FA7F2-65EF-4F1F-83A4-D73011936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082" y="857250"/>
            <a:ext cx="971550" cy="91440"/>
          </a:xfrm>
          <a:prstGeom prst="rect">
            <a:avLst/>
          </a:prstGeom>
        </p:spPr>
      </p:pic>
      <p:pic>
        <p:nvPicPr>
          <p:cNvPr id="10" name="Picture 4" descr="Icono De Marca De Verificación Verde Estilo Plano, Tick, Comprobar ...">
            <a:extLst>
              <a:ext uri="{FF2B5EF4-FFF2-40B4-BE49-F238E27FC236}">
                <a16:creationId xmlns:a16="http://schemas.microsoft.com/office/drawing/2014/main" id="{2C47D921-09C4-4591-9ED8-E814B0CF1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068618"/>
            <a:ext cx="1755688" cy="175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65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D1F6D29C-FB99-4F69-A05E-DF39387751C9}"/>
              </a:ext>
            </a:extLst>
          </p:cNvPr>
          <p:cNvSpPr/>
          <p:nvPr/>
        </p:nvSpPr>
        <p:spPr>
          <a:xfrm>
            <a:off x="1104354" y="2141575"/>
            <a:ext cx="3305341" cy="45857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s-CL" sz="2160" b="1" dirty="0">
                <a:solidFill>
                  <a:schemeClr val="bg1"/>
                </a:solidFill>
              </a:rPr>
              <a:t>Pasos </a:t>
            </a:r>
            <a:endParaRPr lang="es-CL" sz="2100" b="1" dirty="0">
              <a:solidFill>
                <a:schemeClr val="bg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3B22D58-5364-457F-8608-9A96B33B8E33}"/>
              </a:ext>
            </a:extLst>
          </p:cNvPr>
          <p:cNvSpPr/>
          <p:nvPr/>
        </p:nvSpPr>
        <p:spPr>
          <a:xfrm>
            <a:off x="922533" y="3048000"/>
            <a:ext cx="69743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lphaLcParenR"/>
            </a:pPr>
            <a:r>
              <a:rPr lang="es-CL" sz="1600" dirty="0"/>
              <a:t>Estrategia y un Plan de trabajo consensuado para el rubro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es-ES" sz="1600" dirty="0"/>
              <a:t>Plan de Recuperación del Turismo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es-ES" sz="1600" dirty="0"/>
              <a:t>Levantar y/o participar de iniciativas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s-ES" sz="1600" dirty="0"/>
              <a:t>Proyecto “Lineamientos  estratégicos para  impulsar el  turismo  gastronómico en  Chile”</a:t>
            </a:r>
          </a:p>
          <a:p>
            <a:pPr lvl="1" algn="just"/>
            <a:endParaRPr lang="es-ES" sz="1600" dirty="0"/>
          </a:p>
        </p:txBody>
      </p:sp>
      <p:sp>
        <p:nvSpPr>
          <p:cNvPr id="11" name="Forma en L 10">
            <a:extLst>
              <a:ext uri="{FF2B5EF4-FFF2-40B4-BE49-F238E27FC236}">
                <a16:creationId xmlns:a16="http://schemas.microsoft.com/office/drawing/2014/main" id="{1EC185BD-D57F-4942-8571-0547C3E1E6B8}"/>
              </a:ext>
            </a:extLst>
          </p:cNvPr>
          <p:cNvSpPr/>
          <p:nvPr/>
        </p:nvSpPr>
        <p:spPr>
          <a:xfrm rot="13500000">
            <a:off x="137658" y="1341141"/>
            <a:ext cx="661993" cy="663560"/>
          </a:xfrm>
          <a:prstGeom prst="corner">
            <a:avLst/>
          </a:prstGeom>
          <a:solidFill>
            <a:srgbClr val="0070C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reflection stA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s-ES_tradnl" sz="1350" dirty="0">
              <a:solidFill>
                <a:prstClr val="white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0FAE741-36C2-4A96-AD25-44E3738F8C88}"/>
              </a:ext>
            </a:extLst>
          </p:cNvPr>
          <p:cNvSpPr txBox="1"/>
          <p:nvPr/>
        </p:nvSpPr>
        <p:spPr>
          <a:xfrm>
            <a:off x="1027571" y="1033578"/>
            <a:ext cx="64254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300" dirty="0">
                <a:solidFill>
                  <a:srgbClr val="0070C0"/>
                </a:solidFill>
                <a:latin typeface="BRUSHSTRIKE" panose="02000506020000020003" pitchFamily="2" charset="0"/>
              </a:rPr>
              <a:t>Comité de Turismo Gastronómico de la Región de Ñuble</a:t>
            </a:r>
            <a:endParaRPr lang="es-CL" sz="3300" dirty="0">
              <a:solidFill>
                <a:srgbClr val="0070C0"/>
              </a:solidFill>
              <a:latin typeface="BRUSHSTRIKE" panose="02000506020000020003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69FA7F2-65EF-4F1F-83A4-D73011936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082" y="857250"/>
            <a:ext cx="971550" cy="9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343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65376" y="0"/>
            <a:ext cx="7278624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4592" y="0"/>
            <a:ext cx="3502660" cy="6858000"/>
          </a:xfrm>
          <a:custGeom>
            <a:avLst/>
            <a:gdLst/>
            <a:ahLst/>
            <a:cxnLst/>
            <a:rect l="l" t="t" r="r" b="b"/>
            <a:pathLst>
              <a:path w="3502660" h="6858000">
                <a:moveTo>
                  <a:pt x="0" y="6858000"/>
                </a:moveTo>
                <a:lnTo>
                  <a:pt x="3502152" y="6858000"/>
                </a:lnTo>
                <a:lnTo>
                  <a:pt x="35021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92D050">
              <a:alpha val="4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3377565" cy="6826250"/>
          </a:xfrm>
          <a:custGeom>
            <a:avLst/>
            <a:gdLst/>
            <a:ahLst/>
            <a:cxnLst/>
            <a:rect l="l" t="t" r="r" b="b"/>
            <a:pathLst>
              <a:path w="3377565" h="6826250">
                <a:moveTo>
                  <a:pt x="0" y="6825994"/>
                </a:moveTo>
                <a:lnTo>
                  <a:pt x="3377184" y="6825994"/>
                </a:lnTo>
                <a:lnTo>
                  <a:pt x="3377184" y="0"/>
                </a:lnTo>
                <a:lnTo>
                  <a:pt x="0" y="0"/>
                </a:lnTo>
                <a:lnTo>
                  <a:pt x="0" y="6825994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5033" y="1969135"/>
            <a:ext cx="2656840" cy="2678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2900" b="1" i="1" spc="-10" dirty="0">
                <a:solidFill>
                  <a:srgbClr val="FFFFFF"/>
                </a:solidFill>
                <a:latin typeface="Calibri"/>
                <a:cs typeface="Calibri"/>
              </a:rPr>
              <a:t>“Lineamientos  estratégicos</a:t>
            </a:r>
            <a:r>
              <a:rPr sz="2900" b="1" i="1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i="1" dirty="0">
                <a:solidFill>
                  <a:srgbClr val="FFFFFF"/>
                </a:solidFill>
                <a:latin typeface="Calibri"/>
                <a:cs typeface="Calibri"/>
              </a:rPr>
              <a:t>para  impulsar </a:t>
            </a:r>
            <a:r>
              <a:rPr sz="2900" b="1" i="1" spc="-5" dirty="0">
                <a:solidFill>
                  <a:srgbClr val="FFFFFF"/>
                </a:solidFill>
                <a:latin typeface="Calibri"/>
                <a:cs typeface="Calibri"/>
              </a:rPr>
              <a:t>el  </a:t>
            </a:r>
            <a:r>
              <a:rPr sz="2900" b="1" i="1" dirty="0">
                <a:solidFill>
                  <a:srgbClr val="FFFFFF"/>
                </a:solidFill>
                <a:latin typeface="Calibri"/>
                <a:cs typeface="Calibri"/>
              </a:rPr>
              <a:t>turismo  </a:t>
            </a:r>
            <a:r>
              <a:rPr sz="2900" b="1" i="1" spc="-10" dirty="0">
                <a:solidFill>
                  <a:srgbClr val="FFFFFF"/>
                </a:solidFill>
                <a:latin typeface="Calibri"/>
                <a:cs typeface="Calibri"/>
              </a:rPr>
              <a:t>gastronómico </a:t>
            </a:r>
            <a:r>
              <a:rPr sz="2900" b="1" i="1" spc="-5" dirty="0">
                <a:solidFill>
                  <a:srgbClr val="FFFFFF"/>
                </a:solidFill>
                <a:latin typeface="Calibri"/>
                <a:cs typeface="Calibri"/>
              </a:rPr>
              <a:t>en  Chile”</a:t>
            </a:r>
            <a:endParaRPr sz="29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90013" y="2563495"/>
            <a:ext cx="7009765" cy="1049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545458"/>
                </a:solidFill>
                <a:latin typeface="Arial"/>
                <a:cs typeface="Arial"/>
              </a:rPr>
              <a:t>Elaborar </a:t>
            </a:r>
            <a:r>
              <a:rPr sz="1400" b="1" dirty="0">
                <a:solidFill>
                  <a:srgbClr val="545458"/>
                </a:solidFill>
                <a:latin typeface="Arial"/>
                <a:cs typeface="Arial"/>
              </a:rPr>
              <a:t>y </a:t>
            </a:r>
            <a:r>
              <a:rPr sz="1400" b="1" spc="-5" dirty="0">
                <a:solidFill>
                  <a:srgbClr val="545458"/>
                </a:solidFill>
                <a:latin typeface="Arial"/>
                <a:cs typeface="Arial"/>
              </a:rPr>
              <a:t>diseñar las diferentes estrategias para la línea de experiencia “turismo  </a:t>
            </a:r>
            <a:r>
              <a:rPr sz="1400" b="1" spc="-10" dirty="0">
                <a:solidFill>
                  <a:srgbClr val="545458"/>
                </a:solidFill>
                <a:latin typeface="Arial"/>
                <a:cs typeface="Arial"/>
              </a:rPr>
              <a:t>gastronómico” </a:t>
            </a:r>
            <a:r>
              <a:rPr sz="1400" b="1" spc="-5" dirty="0">
                <a:solidFill>
                  <a:srgbClr val="545458"/>
                </a:solidFill>
                <a:latin typeface="Arial"/>
                <a:cs typeface="Arial"/>
              </a:rPr>
              <a:t>con foco </a:t>
            </a:r>
            <a:r>
              <a:rPr sz="1400" b="1" spc="-10" dirty="0">
                <a:solidFill>
                  <a:srgbClr val="545458"/>
                </a:solidFill>
                <a:latin typeface="Arial"/>
                <a:cs typeface="Arial"/>
              </a:rPr>
              <a:t>regional </a:t>
            </a:r>
            <a:r>
              <a:rPr sz="1400" b="1" dirty="0">
                <a:solidFill>
                  <a:srgbClr val="545458"/>
                </a:solidFill>
                <a:latin typeface="Arial"/>
                <a:cs typeface="Arial"/>
              </a:rPr>
              <a:t>y </a:t>
            </a:r>
            <a:r>
              <a:rPr sz="1400" b="1" spc="-5" dirty="0">
                <a:solidFill>
                  <a:srgbClr val="545458"/>
                </a:solidFill>
                <a:latin typeface="Arial"/>
                <a:cs typeface="Arial"/>
              </a:rPr>
              <a:t>de </a:t>
            </a:r>
            <a:r>
              <a:rPr lang="es-CL" sz="1400" b="1" spc="-5" dirty="0">
                <a:solidFill>
                  <a:srgbClr val="545458"/>
                </a:solidFill>
                <a:latin typeface="Arial"/>
                <a:cs typeface="Arial"/>
              </a:rPr>
              <a:t>manera</a:t>
            </a:r>
            <a:r>
              <a:rPr sz="1400" b="1" spc="-5" dirty="0">
                <a:solidFill>
                  <a:srgbClr val="545458"/>
                </a:solidFill>
                <a:latin typeface="Arial"/>
                <a:cs typeface="Arial"/>
              </a:rPr>
              <a:t> </a:t>
            </a:r>
            <a:r>
              <a:rPr lang="es-CL" sz="1400" b="1" spc="-10" dirty="0">
                <a:solidFill>
                  <a:srgbClr val="545458"/>
                </a:solidFill>
                <a:latin typeface="Arial"/>
                <a:cs typeface="Arial"/>
              </a:rPr>
              <a:t>participativa</a:t>
            </a:r>
            <a:r>
              <a:rPr sz="1400" b="1" spc="-10" dirty="0">
                <a:solidFill>
                  <a:srgbClr val="545458"/>
                </a:solidFill>
                <a:latin typeface="Arial"/>
                <a:cs typeface="Arial"/>
              </a:rPr>
              <a:t>, </a:t>
            </a:r>
            <a:r>
              <a:rPr lang="es-CL" sz="1400" b="1" spc="-10" dirty="0">
                <a:solidFill>
                  <a:srgbClr val="545458"/>
                </a:solidFill>
                <a:latin typeface="Arial"/>
                <a:cs typeface="Arial"/>
              </a:rPr>
              <a:t>considerando</a:t>
            </a:r>
            <a:r>
              <a:rPr sz="1400" b="1" spc="-10" dirty="0">
                <a:solidFill>
                  <a:srgbClr val="54545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545458"/>
                </a:solidFill>
                <a:latin typeface="Arial"/>
                <a:cs typeface="Arial"/>
              </a:rPr>
              <a:t>un plan  de activación, </a:t>
            </a:r>
            <a:r>
              <a:rPr sz="1400" b="1" dirty="0">
                <a:solidFill>
                  <a:srgbClr val="545458"/>
                </a:solidFill>
                <a:latin typeface="Arial"/>
                <a:cs typeface="Arial"/>
              </a:rPr>
              <a:t>la </a:t>
            </a:r>
            <a:r>
              <a:rPr sz="1400" b="1" spc="-5" dirty="0">
                <a:solidFill>
                  <a:srgbClr val="545458"/>
                </a:solidFill>
                <a:latin typeface="Arial"/>
                <a:cs typeface="Arial"/>
              </a:rPr>
              <a:t>formación </a:t>
            </a:r>
            <a:r>
              <a:rPr sz="1400" b="1" spc="-10" dirty="0">
                <a:solidFill>
                  <a:srgbClr val="545458"/>
                </a:solidFill>
                <a:latin typeface="Arial"/>
                <a:cs typeface="Arial"/>
              </a:rPr>
              <a:t>de </a:t>
            </a:r>
            <a:r>
              <a:rPr sz="1400" b="1" spc="-5" dirty="0">
                <a:solidFill>
                  <a:srgbClr val="545458"/>
                </a:solidFill>
                <a:latin typeface="Arial"/>
                <a:cs typeface="Arial"/>
              </a:rPr>
              <a:t>un comité técnico </a:t>
            </a:r>
            <a:r>
              <a:rPr sz="1400" b="1" spc="-10" dirty="0">
                <a:solidFill>
                  <a:srgbClr val="545458"/>
                </a:solidFill>
                <a:latin typeface="Arial"/>
                <a:cs typeface="Arial"/>
              </a:rPr>
              <a:t>de </a:t>
            </a:r>
            <a:r>
              <a:rPr sz="1400" b="1" spc="-5" dirty="0">
                <a:solidFill>
                  <a:srgbClr val="545458"/>
                </a:solidFill>
                <a:latin typeface="Arial"/>
                <a:cs typeface="Arial"/>
              </a:rPr>
              <a:t>expertos de la industria </a:t>
            </a:r>
            <a:r>
              <a:rPr sz="1400" b="1" dirty="0">
                <a:solidFill>
                  <a:srgbClr val="545458"/>
                </a:solidFill>
                <a:latin typeface="Arial"/>
                <a:cs typeface="Arial"/>
              </a:rPr>
              <a:t>y  </a:t>
            </a:r>
            <a:r>
              <a:rPr sz="1400" b="1" spc="-5" dirty="0">
                <a:solidFill>
                  <a:srgbClr val="545458"/>
                </a:solidFill>
                <a:latin typeface="Arial"/>
                <a:cs typeface="Arial"/>
              </a:rPr>
              <a:t>mesas regionales formadas en </a:t>
            </a:r>
            <a:r>
              <a:rPr sz="1400" b="1" dirty="0">
                <a:solidFill>
                  <a:srgbClr val="545458"/>
                </a:solidFill>
                <a:latin typeface="Arial"/>
                <a:cs typeface="Arial"/>
              </a:rPr>
              <a:t>formato </a:t>
            </a:r>
            <a:r>
              <a:rPr sz="1400" b="1" spc="-5" dirty="0">
                <a:solidFill>
                  <a:srgbClr val="545458"/>
                </a:solidFill>
                <a:latin typeface="Arial"/>
                <a:cs typeface="Arial"/>
              </a:rPr>
              <a:t>de</a:t>
            </a:r>
            <a:r>
              <a:rPr sz="1400" b="1" spc="-114" dirty="0">
                <a:solidFill>
                  <a:srgbClr val="545458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45458"/>
                </a:solidFill>
                <a:latin typeface="Arial"/>
                <a:cs typeface="Arial"/>
              </a:rPr>
              <a:t>workshop.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7918" y="4076827"/>
            <a:ext cx="1270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Objetivos  e</a:t>
            </a:r>
            <a:r>
              <a:rPr sz="1800" b="1" spc="-15" dirty="0">
                <a:latin typeface="Arial"/>
                <a:cs typeface="Arial"/>
              </a:rPr>
              <a:t>s</a:t>
            </a:r>
            <a:r>
              <a:rPr sz="1800" b="1" spc="-5" dirty="0">
                <a:latin typeface="Arial"/>
                <a:cs typeface="Arial"/>
              </a:rPr>
              <a:t>pe</a:t>
            </a:r>
            <a:r>
              <a:rPr sz="1800" b="1" spc="-15" dirty="0">
                <a:latin typeface="Arial"/>
                <a:cs typeface="Arial"/>
              </a:rPr>
              <a:t>c</a:t>
            </a:r>
            <a:r>
              <a:rPr sz="1800" b="1" dirty="0">
                <a:latin typeface="Arial"/>
                <a:cs typeface="Arial"/>
              </a:rPr>
              <a:t>íf</a:t>
            </a:r>
            <a:r>
              <a:rPr sz="1800" b="1" spc="5" dirty="0">
                <a:latin typeface="Arial"/>
                <a:cs typeface="Arial"/>
              </a:rPr>
              <a:t>i</a:t>
            </a:r>
            <a:r>
              <a:rPr sz="1800" b="1" spc="-5" dirty="0">
                <a:latin typeface="Arial"/>
                <a:cs typeface="Arial"/>
              </a:rPr>
              <a:t>cos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512445" cy="6858000"/>
          </a:xfrm>
          <a:custGeom>
            <a:avLst/>
            <a:gdLst/>
            <a:ahLst/>
            <a:cxnLst/>
            <a:rect l="l" t="t" r="r" b="b"/>
            <a:pathLst>
              <a:path w="512445" h="6858000">
                <a:moveTo>
                  <a:pt x="0" y="6858000"/>
                </a:moveTo>
                <a:lnTo>
                  <a:pt x="512064" y="6858000"/>
                </a:lnTo>
                <a:lnTo>
                  <a:pt x="5120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2063" y="0"/>
            <a:ext cx="8631935" cy="25359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8619" y="2563495"/>
            <a:ext cx="9359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 marR="5080" indent="-4889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0000"/>
                </a:solidFill>
              </a:rPr>
              <a:t>O</a:t>
            </a:r>
            <a:r>
              <a:rPr sz="1800" spc="5" dirty="0">
                <a:solidFill>
                  <a:srgbClr val="000000"/>
                </a:solidFill>
              </a:rPr>
              <a:t>b</a:t>
            </a:r>
            <a:r>
              <a:rPr sz="1800" spc="-5" dirty="0">
                <a:solidFill>
                  <a:srgbClr val="000000"/>
                </a:solidFill>
              </a:rPr>
              <a:t>jeti</a:t>
            </a:r>
            <a:r>
              <a:rPr sz="1800" spc="-45" dirty="0">
                <a:solidFill>
                  <a:srgbClr val="000000"/>
                </a:solidFill>
              </a:rPr>
              <a:t>v</a:t>
            </a:r>
            <a:r>
              <a:rPr sz="1800" dirty="0">
                <a:solidFill>
                  <a:srgbClr val="000000"/>
                </a:solidFill>
              </a:rPr>
              <a:t>o  </a:t>
            </a:r>
            <a:r>
              <a:rPr sz="1800" spc="-5" dirty="0">
                <a:solidFill>
                  <a:srgbClr val="000000"/>
                </a:solidFill>
              </a:rPr>
              <a:t>general</a:t>
            </a:r>
            <a:endParaRPr sz="1800" dirty="0"/>
          </a:p>
        </p:txBody>
      </p:sp>
      <p:sp>
        <p:nvSpPr>
          <p:cNvPr id="7" name="object 7"/>
          <p:cNvSpPr txBox="1"/>
          <p:nvPr/>
        </p:nvSpPr>
        <p:spPr>
          <a:xfrm>
            <a:off x="1962404" y="3816857"/>
            <a:ext cx="6864984" cy="2403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 algn="just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Diagnosticar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la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situación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actual del turismo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gastronómico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en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Chile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a partir de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fuentes</a:t>
            </a:r>
            <a:r>
              <a:rPr sz="1200" spc="-35" dirty="0">
                <a:solidFill>
                  <a:srgbClr val="5454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secundarias.</a:t>
            </a:r>
            <a:endParaRPr sz="1200" dirty="0">
              <a:latin typeface="Calibri"/>
              <a:cs typeface="Calibri"/>
            </a:endParaRPr>
          </a:p>
          <a:p>
            <a:pPr marL="241300" marR="6350" indent="-228600" algn="just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Construir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un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mapa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valor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la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gastronomía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chilena, a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partir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diagnóstico,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jornada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trabajo con 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actores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clave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la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industria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del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turismo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y de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resultados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del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desarrollo de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8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workshop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con actores claves 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regionales.</a:t>
            </a:r>
            <a:endParaRPr sz="1200" dirty="0">
              <a:latin typeface="Calibri"/>
              <a:cs typeface="Calibri"/>
            </a:endParaRPr>
          </a:p>
          <a:p>
            <a:pPr marL="241300" marR="7620" indent="-228600" algn="just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Desarrollar una </a:t>
            </a:r>
            <a:r>
              <a:rPr sz="1200" spc="-15" dirty="0">
                <a:solidFill>
                  <a:srgbClr val="545458"/>
                </a:solidFill>
                <a:latin typeface="Calibri"/>
                <a:cs typeface="Calibri"/>
              </a:rPr>
              <a:t>estrategia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desarrollo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con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bajada territorial, que </a:t>
            </a:r>
            <a:r>
              <a:rPr sz="1200" spc="-15" dirty="0">
                <a:solidFill>
                  <a:srgbClr val="545458"/>
                </a:solidFill>
                <a:latin typeface="Calibri"/>
                <a:cs typeface="Calibri"/>
              </a:rPr>
              <a:t>contenga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la misión,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visión,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el modelo 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turístico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gastronómico,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los principios y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objetivos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estratégicos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a</a:t>
            </a:r>
            <a:r>
              <a:rPr sz="1200" spc="10" dirty="0">
                <a:solidFill>
                  <a:srgbClr val="545458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545458"/>
                </a:solidFill>
                <a:latin typeface="Calibri"/>
                <a:cs typeface="Calibri"/>
              </a:rPr>
              <a:t>impulsar.</a:t>
            </a:r>
            <a:endParaRPr sz="1200" dirty="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Desarrollar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la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estrategia competitiva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Chile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como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destino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gastronómico,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identificando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vectores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y 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atributos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</a:t>
            </a:r>
            <a:r>
              <a:rPr sz="1200" spc="-20" dirty="0">
                <a:solidFill>
                  <a:srgbClr val="5454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diferenciación.</a:t>
            </a:r>
            <a:endParaRPr sz="1200" dirty="0">
              <a:latin typeface="Calibri"/>
              <a:cs typeface="Calibri"/>
            </a:endParaRPr>
          </a:p>
          <a:p>
            <a:pPr marL="241300" marR="5715" indent="-228600" algn="just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Desarrollar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estrategias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básicas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para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el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mejoramiento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competitivo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del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turismo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gastronómico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que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contemple 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al menos: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Estrategia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producto; Estrategias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mercado;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y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Plan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posicionamiento,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y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“Única Propuesta 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</a:t>
            </a:r>
            <a:r>
              <a:rPr sz="1200" spc="-15" dirty="0">
                <a:solidFill>
                  <a:srgbClr val="545458"/>
                </a:solidFill>
                <a:latin typeface="Calibri"/>
                <a:cs typeface="Calibri"/>
              </a:rPr>
              <a:t>Venta”</a:t>
            </a:r>
            <a:r>
              <a:rPr sz="1200" spc="-40" dirty="0">
                <a:solidFill>
                  <a:srgbClr val="545458"/>
                </a:solidFill>
                <a:latin typeface="Calibri"/>
                <a:cs typeface="Calibri"/>
              </a:rPr>
              <a:t> </a:t>
            </a:r>
            <a:endParaRPr sz="1200" dirty="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41300" algn="l"/>
              </a:tabLst>
            </a:pP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Elaborar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un plan de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activación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que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permita implementar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las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estrategias</a:t>
            </a:r>
            <a:r>
              <a:rPr sz="1200" spc="-95" dirty="0">
                <a:solidFill>
                  <a:srgbClr val="5454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desarrolladas.</a:t>
            </a:r>
            <a:endParaRPr sz="1200" dirty="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Participar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en una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charla para difundir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el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trabajo desarrollado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en un </a:t>
            </a:r>
            <a:r>
              <a:rPr sz="1200" spc="-10" dirty="0">
                <a:solidFill>
                  <a:srgbClr val="545458"/>
                </a:solidFill>
                <a:latin typeface="Calibri"/>
                <a:cs typeface="Calibri"/>
              </a:rPr>
              <a:t>centro </a:t>
            </a:r>
            <a:r>
              <a:rPr sz="1200" dirty="0">
                <a:solidFill>
                  <a:srgbClr val="545458"/>
                </a:solidFill>
                <a:latin typeface="Calibri"/>
                <a:cs typeface="Calibri"/>
              </a:rPr>
              <a:t>de </a:t>
            </a:r>
            <a:r>
              <a:rPr sz="1200" spc="-5" dirty="0">
                <a:solidFill>
                  <a:srgbClr val="545458"/>
                </a:solidFill>
                <a:latin typeface="Calibri"/>
                <a:cs typeface="Calibri"/>
              </a:rPr>
              <a:t>educación</a:t>
            </a:r>
            <a:r>
              <a:rPr sz="1200" spc="-90" dirty="0">
                <a:solidFill>
                  <a:srgbClr val="545458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545458"/>
                </a:solidFill>
                <a:latin typeface="Calibri"/>
                <a:cs typeface="Calibri"/>
              </a:rPr>
              <a:t>superior.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0932" y="750609"/>
            <a:ext cx="281305" cy="53625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CARACTERÍSTICAS GENERALES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800" b="1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SERVICIO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64592" y="0"/>
            <a:ext cx="3502660" cy="6858000"/>
          </a:xfrm>
          <a:custGeom>
            <a:avLst/>
            <a:gdLst/>
            <a:ahLst/>
            <a:cxnLst/>
            <a:rect l="l" t="t" r="r" b="b"/>
            <a:pathLst>
              <a:path w="3502660" h="6858000">
                <a:moveTo>
                  <a:pt x="0" y="6858000"/>
                </a:moveTo>
                <a:lnTo>
                  <a:pt x="3502152" y="6858000"/>
                </a:lnTo>
                <a:lnTo>
                  <a:pt x="35021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45097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3377565" cy="6826250"/>
          </a:xfrm>
          <a:custGeom>
            <a:avLst/>
            <a:gdLst/>
            <a:ahLst/>
            <a:cxnLst/>
            <a:rect l="l" t="t" r="r" b="b"/>
            <a:pathLst>
              <a:path w="3377565" h="6826250">
                <a:moveTo>
                  <a:pt x="0" y="6825994"/>
                </a:moveTo>
                <a:lnTo>
                  <a:pt x="3377184" y="6825994"/>
                </a:lnTo>
                <a:lnTo>
                  <a:pt x="3377184" y="0"/>
                </a:lnTo>
                <a:lnTo>
                  <a:pt x="0" y="0"/>
                </a:lnTo>
                <a:lnTo>
                  <a:pt x="0" y="682599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5033" y="1969135"/>
            <a:ext cx="2656840" cy="90601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-635" algn="ctr">
              <a:lnSpc>
                <a:spcPct val="100000"/>
              </a:lnSpc>
              <a:spcBef>
                <a:spcPts val="105"/>
              </a:spcBef>
            </a:pPr>
            <a:r>
              <a:rPr lang="es-CL" sz="2900" b="1" i="1" spc="-10" dirty="0">
                <a:solidFill>
                  <a:srgbClr val="FFFFFF"/>
                </a:solidFill>
                <a:latin typeface="Calibri"/>
                <a:cs typeface="Calibri"/>
              </a:rPr>
              <a:t>Protocolos para el sector turismo</a:t>
            </a:r>
            <a:endParaRPr sz="2900" dirty="0">
              <a:latin typeface="Calibri"/>
              <a:cs typeface="Calibri"/>
            </a:endParaRPr>
          </a:p>
        </p:txBody>
      </p:sp>
      <p:pic>
        <p:nvPicPr>
          <p:cNvPr id="1026" name="Picture 2" descr="Protocolos - Servicio Nacional de Turismo | SERNATUR">
            <a:extLst>
              <a:ext uri="{FF2B5EF4-FFF2-40B4-BE49-F238E27FC236}">
                <a16:creationId xmlns:a16="http://schemas.microsoft.com/office/drawing/2014/main" id="{8C2188AF-4B3B-4FC0-8E79-196079BE0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730" y="2231503"/>
            <a:ext cx="4528185" cy="128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623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1402</TotalTime>
  <Words>598</Words>
  <Application>Microsoft Office PowerPoint</Application>
  <PresentationFormat>Presentación en pantalla (4:3)</PresentationFormat>
  <Paragraphs>55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BRUSHSTRIKE</vt:lpstr>
      <vt:lpstr>Calibri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Objetivo  general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Cristóbal Undurraga</dc:creator>
  <cp:lastModifiedBy>Heidi Marion Inostroza Rojas</cp:lastModifiedBy>
  <cp:revision>52</cp:revision>
  <dcterms:created xsi:type="dcterms:W3CDTF">2020-05-11T15:42:54Z</dcterms:created>
  <dcterms:modified xsi:type="dcterms:W3CDTF">2020-06-16T18:23:19Z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2020-05-11T00:00:00Z</vt:filetime>
  </property>
</Properties>
</file>